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4"/>
  </p:notesMasterIdLst>
  <p:sldIdLst>
    <p:sldId id="266" r:id="rId2"/>
    <p:sldId id="259" r:id="rId3"/>
    <p:sldId id="262" r:id="rId4"/>
    <p:sldId id="260" r:id="rId5"/>
    <p:sldId id="269" r:id="rId6"/>
    <p:sldId id="272" r:id="rId7"/>
    <p:sldId id="267" r:id="rId8"/>
    <p:sldId id="268" r:id="rId9"/>
    <p:sldId id="270" r:id="rId10"/>
    <p:sldId id="263" r:id="rId11"/>
    <p:sldId id="273" r:id="rId12"/>
    <p:sldId id="271" r:id="rId13"/>
    <p:sldId id="274" r:id="rId14"/>
    <p:sldId id="275" r:id="rId15"/>
    <p:sldId id="279" r:id="rId16"/>
    <p:sldId id="276" r:id="rId17"/>
    <p:sldId id="277" r:id="rId18"/>
    <p:sldId id="280" r:id="rId19"/>
    <p:sldId id="278" r:id="rId20"/>
    <p:sldId id="282" r:id="rId21"/>
    <p:sldId id="265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5:27:08.9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0,'1676'53'0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D16D2-D53F-4651-B675-9E619E79209F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7397B-B7D0-470B-B52D-A61B900EF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2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0057-29CD-47DE-B8AC-E1C731943DA9}" type="datetime1">
              <a:rPr lang="en-GB" smtClean="0"/>
              <a:t>01/04/2025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146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830F6-0BDB-4F0B-B9F9-6EECEC936ADE}" type="datetime1">
              <a:rPr lang="en-GB" smtClean="0"/>
              <a:t>01/04/2025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42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6EAC-1B99-4411-A0E5-84DF4DCE0980}" type="datetime1">
              <a:rPr lang="en-GB" smtClean="0"/>
              <a:t>01/04/2025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19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E1FB7-689D-4C2F-8028-52DE3CFC7378}" type="datetime1">
              <a:rPr lang="en-GB" smtClean="0"/>
              <a:t>01/04/2025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4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4A4B3-7ECD-49B0-88EA-097C4C2D99D7}" type="datetime1">
              <a:rPr lang="en-GB" smtClean="0"/>
              <a:t>01/04/2025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856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0002-3299-41BC-9BF8-338BAAE5CCCA}" type="datetime1">
              <a:rPr lang="en-GB" smtClean="0"/>
              <a:t>01/04/2025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08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9ED6-F813-4D92-AA80-E2A2E69E5960}" type="datetime1">
              <a:rPr lang="en-GB" smtClean="0"/>
              <a:t>01/04/2025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1624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9A5E-76DA-45BA-9567-DD4986E6ABBE}" type="datetime1">
              <a:rPr lang="en-GB" smtClean="0"/>
              <a:t>01/04/2025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2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B0B1-C79F-4A3C-92D6-DD4F0DD44A29}" type="datetime1">
              <a:rPr lang="en-GB" smtClean="0"/>
              <a:t>01/04/2025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BD5-8E9D-4733-B0C4-5FB9E072E0B9}" type="datetime1">
              <a:rPr lang="en-GB" smtClean="0"/>
              <a:t>01/04/2025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92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F8DEF91-D809-434B-B72B-860A0A33EE9E}" type="datetime1">
              <a:rPr lang="en-GB" smtClean="0"/>
              <a:t>01/04/2025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26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7109ED6-F813-4D92-AA80-E2A2E69E5960}" type="datetime1">
              <a:rPr lang="en-GB" smtClean="0"/>
              <a:t>01/04/2025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22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2F6CAAF0-19AE-A4E1-FD65-697315E06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77" y="223736"/>
            <a:ext cx="3157814" cy="1942796"/>
          </a:xfrm>
          <a:prstGeom prst="rect">
            <a:avLst/>
          </a:prstGeom>
        </p:spPr>
      </p:pic>
      <p:pic>
        <p:nvPicPr>
          <p:cNvPr id="10" name="Picture 9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943C22FB-9855-C475-3D02-519189920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08" y="5806306"/>
            <a:ext cx="3716351" cy="827958"/>
          </a:xfrm>
          <a:prstGeom prst="rect">
            <a:avLst/>
          </a:prstGeom>
        </p:spPr>
      </p:pic>
      <p:pic>
        <p:nvPicPr>
          <p:cNvPr id="2054" name="Picture 6" descr="Home - Humanoids and Human Centered Mechatronics - IIT">
            <a:extLst>
              <a:ext uri="{FF2B5EF4-FFF2-40B4-BE49-F238E27FC236}">
                <a16:creationId xmlns:a16="http://schemas.microsoft.com/office/drawing/2014/main" id="{5E8DD0A2-1D9E-989D-870D-AB39A2E4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9" y="5428642"/>
            <a:ext cx="4762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3B240C-5B5E-89A0-E86E-A7900494E138}"/>
              </a:ext>
            </a:extLst>
          </p:cNvPr>
          <p:cNvSpPr txBox="1"/>
          <p:nvPr/>
        </p:nvSpPr>
        <p:spPr>
          <a:xfrm>
            <a:off x="661481" y="1653702"/>
            <a:ext cx="5602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Magician Integration Week – Cleaning Tool</a:t>
            </a:r>
            <a:endParaRPr lang="en-GB" sz="32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71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24BD-0369-4285-BDEE-24AB644C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13F631-5540-C786-5720-619074A6EE2A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B6B47D-7A7C-0031-4895-74E2AA925771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/>
              <a:t>Design Optimization of the Folded beam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47CAF-A983-99BE-5F96-26AC111E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9" y="1094588"/>
            <a:ext cx="4161947" cy="5681388"/>
          </a:xfrm>
          <a:prstGeom prst="rect">
            <a:avLst/>
          </a:prstGeom>
        </p:spPr>
      </p:pic>
      <p:pic>
        <p:nvPicPr>
          <p:cNvPr id="11" name="Picture 10" descr="A diagram of a design process&#10;&#10;AI-generated content may be incorrect.">
            <a:extLst>
              <a:ext uri="{FF2B5EF4-FFF2-40B4-BE49-F238E27FC236}">
                <a16:creationId xmlns:a16="http://schemas.microsoft.com/office/drawing/2014/main" id="{3F7B56F9-F750-E798-3AF5-EF10DC652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6332" y="1095932"/>
            <a:ext cx="2130627" cy="5571067"/>
          </a:xfrm>
          <a:prstGeom prst="rect">
            <a:avLst/>
          </a:prstGeom>
          <a:noFill/>
        </p:spPr>
      </p:pic>
      <p:sp>
        <p:nvSpPr>
          <p:cNvPr id="18" name="Arrow: Bent 17">
            <a:extLst>
              <a:ext uri="{FF2B5EF4-FFF2-40B4-BE49-F238E27FC236}">
                <a16:creationId xmlns:a16="http://schemas.microsoft.com/office/drawing/2014/main" id="{135539CC-5E40-1265-E7D0-13FBEA079689}"/>
              </a:ext>
            </a:extLst>
          </p:cNvPr>
          <p:cNvSpPr/>
          <p:nvPr/>
        </p:nvSpPr>
        <p:spPr>
          <a:xfrm flipH="1">
            <a:off x="7293095" y="1541884"/>
            <a:ext cx="2192784" cy="1052026"/>
          </a:xfrm>
          <a:prstGeom prst="bentArrow">
            <a:avLst>
              <a:gd name="adj1" fmla="val 11293"/>
              <a:gd name="adj2" fmla="val 12228"/>
              <a:gd name="adj3" fmla="val 26246"/>
              <a:gd name="adj4" fmla="val 499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5C9B8EE-B552-92C2-870E-189039C485DE}"/>
              </a:ext>
            </a:extLst>
          </p:cNvPr>
          <p:cNvSpPr/>
          <p:nvPr/>
        </p:nvSpPr>
        <p:spPr>
          <a:xfrm>
            <a:off x="4350806" y="2921169"/>
            <a:ext cx="1105526" cy="3449050"/>
          </a:xfrm>
          <a:prstGeom prst="leftBrace">
            <a:avLst>
              <a:gd name="adj1" fmla="val 8333"/>
              <a:gd name="adj2" fmla="val 48360"/>
            </a:avLst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2">
            <a:extLst>
              <a:ext uri="{FF2B5EF4-FFF2-40B4-BE49-F238E27FC236}">
                <a16:creationId xmlns:a16="http://schemas.microsoft.com/office/drawing/2014/main" id="{F361FAA9-576A-3EA5-E077-F2D0BE8D6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8381">
            <a:off x="7523351" y="1663378"/>
            <a:ext cx="52578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Oval 2054">
            <a:extLst>
              <a:ext uri="{FF2B5EF4-FFF2-40B4-BE49-F238E27FC236}">
                <a16:creationId xmlns:a16="http://schemas.microsoft.com/office/drawing/2014/main" id="{FECF27F3-B5E4-AA35-951E-2DD9676F519B}"/>
              </a:ext>
            </a:extLst>
          </p:cNvPr>
          <p:cNvSpPr/>
          <p:nvPr/>
        </p:nvSpPr>
        <p:spPr>
          <a:xfrm>
            <a:off x="8223877" y="2090168"/>
            <a:ext cx="3773009" cy="377301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FA7E7A40-DDD3-913F-6BEE-CB6E39E1C4DB}"/>
              </a:ext>
            </a:extLst>
          </p:cNvPr>
          <p:cNvCxnSpPr>
            <a:cxnSpLocks/>
          </p:cNvCxnSpPr>
          <p:nvPr/>
        </p:nvCxnSpPr>
        <p:spPr>
          <a:xfrm>
            <a:off x="9245487" y="4602935"/>
            <a:ext cx="2308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6806FE6E-9E17-8477-5910-656F54136806}"/>
              </a:ext>
            </a:extLst>
          </p:cNvPr>
          <p:cNvCxnSpPr/>
          <p:nvPr/>
        </p:nvCxnSpPr>
        <p:spPr>
          <a:xfrm>
            <a:off x="10454330" y="2443038"/>
            <a:ext cx="0" cy="311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Arrow Connector 2057">
            <a:extLst>
              <a:ext uri="{FF2B5EF4-FFF2-40B4-BE49-F238E27FC236}">
                <a16:creationId xmlns:a16="http://schemas.microsoft.com/office/drawing/2014/main" id="{5A994331-CC04-2C35-6B18-F4670D2DAA89}"/>
              </a:ext>
            </a:extLst>
          </p:cNvPr>
          <p:cNvCxnSpPr/>
          <p:nvPr/>
        </p:nvCxnSpPr>
        <p:spPr>
          <a:xfrm>
            <a:off x="9699728" y="5104948"/>
            <a:ext cx="0" cy="311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Arrow Connector 2058">
            <a:extLst>
              <a:ext uri="{FF2B5EF4-FFF2-40B4-BE49-F238E27FC236}">
                <a16:creationId xmlns:a16="http://schemas.microsoft.com/office/drawing/2014/main" id="{032E8E00-4EDC-325B-F5F3-C2B6E906EE61}"/>
              </a:ext>
            </a:extLst>
          </p:cNvPr>
          <p:cNvCxnSpPr>
            <a:cxnSpLocks/>
          </p:cNvCxnSpPr>
          <p:nvPr/>
        </p:nvCxnSpPr>
        <p:spPr>
          <a:xfrm>
            <a:off x="9987573" y="3987031"/>
            <a:ext cx="2308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60" name="Straight Arrow Connector 2059">
            <a:extLst>
              <a:ext uri="{FF2B5EF4-FFF2-40B4-BE49-F238E27FC236}">
                <a16:creationId xmlns:a16="http://schemas.microsoft.com/office/drawing/2014/main" id="{45647DDA-3B50-35D0-1B27-37414B2CB0CF}"/>
              </a:ext>
            </a:extLst>
          </p:cNvPr>
          <p:cNvCxnSpPr>
            <a:cxnSpLocks/>
          </p:cNvCxnSpPr>
          <p:nvPr/>
        </p:nvCxnSpPr>
        <p:spPr>
          <a:xfrm>
            <a:off x="10743655" y="3429218"/>
            <a:ext cx="2308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8C6D4F02-E43D-2E47-13A2-7EDD7584C2E5}"/>
              </a:ext>
            </a:extLst>
          </p:cNvPr>
          <p:cNvCxnSpPr>
            <a:cxnSpLocks/>
          </p:cNvCxnSpPr>
          <p:nvPr/>
        </p:nvCxnSpPr>
        <p:spPr>
          <a:xfrm flipH="1">
            <a:off x="9987573" y="2754166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88A02558-F3C3-0723-A3C6-67A2F808493B}"/>
              </a:ext>
            </a:extLst>
          </p:cNvPr>
          <p:cNvCxnSpPr>
            <a:cxnSpLocks/>
          </p:cNvCxnSpPr>
          <p:nvPr/>
        </p:nvCxnSpPr>
        <p:spPr>
          <a:xfrm flipH="1">
            <a:off x="10743655" y="2754166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8C0E4A97-08C8-BE28-473F-3BC7220430D0}"/>
              </a:ext>
            </a:extLst>
          </p:cNvPr>
          <p:cNvCxnSpPr>
            <a:cxnSpLocks/>
          </p:cNvCxnSpPr>
          <p:nvPr/>
        </p:nvCxnSpPr>
        <p:spPr>
          <a:xfrm flipH="1">
            <a:off x="9987573" y="5104948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ACA493A1-7A62-2306-2C69-7F327C7D19AF}"/>
              </a:ext>
            </a:extLst>
          </p:cNvPr>
          <p:cNvCxnSpPr>
            <a:cxnSpLocks/>
          </p:cNvCxnSpPr>
          <p:nvPr/>
        </p:nvCxnSpPr>
        <p:spPr>
          <a:xfrm flipH="1">
            <a:off x="9245487" y="5104948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21E965C-996F-8153-0547-892B0875087C}"/>
              </a:ext>
            </a:extLst>
          </p:cNvPr>
          <p:cNvCxnSpPr>
            <a:cxnSpLocks/>
          </p:cNvCxnSpPr>
          <p:nvPr/>
        </p:nvCxnSpPr>
        <p:spPr>
          <a:xfrm flipH="1">
            <a:off x="9238089" y="4074068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749F2616-9711-D4D1-303D-E2E17DF7035B}"/>
              </a:ext>
            </a:extLst>
          </p:cNvPr>
          <p:cNvCxnSpPr>
            <a:cxnSpLocks/>
          </p:cNvCxnSpPr>
          <p:nvPr/>
        </p:nvCxnSpPr>
        <p:spPr>
          <a:xfrm>
            <a:off x="8973239" y="3747394"/>
            <a:ext cx="0" cy="362815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F2AE8DB6-B97E-1AF7-29E9-F3975CFD10C3}"/>
              </a:ext>
            </a:extLst>
          </p:cNvPr>
          <p:cNvCxnSpPr>
            <a:cxnSpLocks/>
          </p:cNvCxnSpPr>
          <p:nvPr/>
        </p:nvCxnSpPr>
        <p:spPr>
          <a:xfrm>
            <a:off x="11265158" y="4048224"/>
            <a:ext cx="0" cy="362815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8D4027F3-CB96-596B-B835-7DD4B83C6BFA}"/>
              </a:ext>
            </a:extLst>
          </p:cNvPr>
          <p:cNvCxnSpPr>
            <a:cxnSpLocks/>
          </p:cNvCxnSpPr>
          <p:nvPr/>
        </p:nvCxnSpPr>
        <p:spPr>
          <a:xfrm flipH="1">
            <a:off x="10743655" y="4074068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Straight Arrow Connector 2068">
            <a:extLst>
              <a:ext uri="{FF2B5EF4-FFF2-40B4-BE49-F238E27FC236}">
                <a16:creationId xmlns:a16="http://schemas.microsoft.com/office/drawing/2014/main" id="{B09472F6-C8F9-B79B-03E3-940A0618BFBB}"/>
              </a:ext>
            </a:extLst>
          </p:cNvPr>
          <p:cNvCxnSpPr/>
          <p:nvPr/>
        </p:nvCxnSpPr>
        <p:spPr>
          <a:xfrm>
            <a:off x="9556206" y="4074068"/>
            <a:ext cx="0" cy="994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9416F544-1A98-E124-2809-34349C378FA9}"/>
              </a:ext>
            </a:extLst>
          </p:cNvPr>
          <p:cNvCxnSpPr>
            <a:cxnSpLocks/>
          </p:cNvCxnSpPr>
          <p:nvPr/>
        </p:nvCxnSpPr>
        <p:spPr>
          <a:xfrm>
            <a:off x="11059491" y="2754166"/>
            <a:ext cx="0" cy="1294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B6796CE8-BFA7-C3ED-6D67-18AB001C0B6D}"/>
              </a:ext>
            </a:extLst>
          </p:cNvPr>
          <p:cNvCxnSpPr>
            <a:cxnSpLocks/>
          </p:cNvCxnSpPr>
          <p:nvPr/>
        </p:nvCxnSpPr>
        <p:spPr>
          <a:xfrm>
            <a:off x="10306368" y="2787179"/>
            <a:ext cx="0" cy="2317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89B8EED7-51B7-0839-CBF5-01B397150EDF}"/>
              </a:ext>
            </a:extLst>
          </p:cNvPr>
          <p:cNvCxnSpPr/>
          <p:nvPr/>
        </p:nvCxnSpPr>
        <p:spPr>
          <a:xfrm>
            <a:off x="9238089" y="5490701"/>
            <a:ext cx="980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442E177C-88FC-18DD-0FC3-A8D246248AC0}"/>
              </a:ext>
            </a:extLst>
          </p:cNvPr>
          <p:cNvCxnSpPr/>
          <p:nvPr/>
        </p:nvCxnSpPr>
        <p:spPr>
          <a:xfrm>
            <a:off x="9994171" y="2313975"/>
            <a:ext cx="980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74" name="Picture 4">
            <a:extLst>
              <a:ext uri="{FF2B5EF4-FFF2-40B4-BE49-F238E27FC236}">
                <a16:creationId xmlns:a16="http://schemas.microsoft.com/office/drawing/2014/main" id="{61B23F70-1BF8-AB36-264C-508158AA1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6"/>
          <a:stretch/>
        </p:blipFill>
        <p:spPr bwMode="auto">
          <a:xfrm rot="5400000">
            <a:off x="7691962" y="3585494"/>
            <a:ext cx="1152569" cy="5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4">
            <a:extLst>
              <a:ext uri="{FF2B5EF4-FFF2-40B4-BE49-F238E27FC236}">
                <a16:creationId xmlns:a16="http://schemas.microsoft.com/office/drawing/2014/main" id="{67CE3264-D05B-72B9-41C3-F77F29049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6"/>
          <a:stretch/>
        </p:blipFill>
        <p:spPr bwMode="auto">
          <a:xfrm rot="16200000">
            <a:off x="11349811" y="4054781"/>
            <a:ext cx="1152569" cy="5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6" name="TextBox 2075">
            <a:extLst>
              <a:ext uri="{FF2B5EF4-FFF2-40B4-BE49-F238E27FC236}">
                <a16:creationId xmlns:a16="http://schemas.microsoft.com/office/drawing/2014/main" id="{D1AE34B0-9740-5866-C47A-62DA64CE2008}"/>
              </a:ext>
            </a:extLst>
          </p:cNvPr>
          <p:cNvSpPr txBox="1"/>
          <p:nvPr/>
        </p:nvSpPr>
        <p:spPr>
          <a:xfrm rot="16200000">
            <a:off x="7939285" y="3407053"/>
            <a:ext cx="1572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constrained</a:t>
            </a:r>
            <a:endParaRPr lang="en-GB" sz="900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A8FF8E70-733F-0D2D-E791-FB6F9DC9998D}"/>
              </a:ext>
            </a:extLst>
          </p:cNvPr>
          <p:cNvSpPr txBox="1"/>
          <p:nvPr/>
        </p:nvSpPr>
        <p:spPr>
          <a:xfrm>
            <a:off x="9498157" y="4461867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1</a:t>
            </a:r>
            <a:endParaRPr lang="en-GB" sz="1200" b="1" dirty="0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E5921A0A-4501-3E50-6673-4AFC0897BE9C}"/>
              </a:ext>
            </a:extLst>
          </p:cNvPr>
          <p:cNvSpPr txBox="1"/>
          <p:nvPr/>
        </p:nvSpPr>
        <p:spPr>
          <a:xfrm>
            <a:off x="9596334" y="5461580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2</a:t>
            </a:r>
            <a:endParaRPr lang="en-GB" sz="1200" b="1" dirty="0"/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B28E06F7-F26D-A0A1-3A4A-366A8B8B3C8E}"/>
              </a:ext>
            </a:extLst>
          </p:cNvPr>
          <p:cNvSpPr txBox="1"/>
          <p:nvPr/>
        </p:nvSpPr>
        <p:spPr>
          <a:xfrm>
            <a:off x="10270140" y="3813450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3</a:t>
            </a:r>
            <a:endParaRPr lang="en-GB" sz="1200" b="1" dirty="0"/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B6104DC7-56C1-3EFF-C674-EB7F63BDD042}"/>
              </a:ext>
            </a:extLst>
          </p:cNvPr>
          <p:cNvSpPr txBox="1"/>
          <p:nvPr/>
        </p:nvSpPr>
        <p:spPr>
          <a:xfrm>
            <a:off x="10218393" y="2074821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4</a:t>
            </a:r>
            <a:endParaRPr lang="en-GB" sz="1200" b="1" dirty="0"/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629BDCB-09AC-B87D-C988-36C2C53C961B}"/>
              </a:ext>
            </a:extLst>
          </p:cNvPr>
          <p:cNvSpPr txBox="1"/>
          <p:nvPr/>
        </p:nvSpPr>
        <p:spPr>
          <a:xfrm>
            <a:off x="9641930" y="5112134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2</a:t>
            </a:r>
            <a:endParaRPr lang="en-GB" sz="1200" b="1" dirty="0"/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8A1D524B-4C66-B355-9F4F-2BA1811E3367}"/>
              </a:ext>
            </a:extLst>
          </p:cNvPr>
          <p:cNvSpPr txBox="1"/>
          <p:nvPr/>
        </p:nvSpPr>
        <p:spPr>
          <a:xfrm>
            <a:off x="11003337" y="3288461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5</a:t>
            </a:r>
            <a:endParaRPr lang="en-GB" sz="1200" b="1" dirty="0"/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E31D52D8-DB85-627D-3FA5-AF74C445B330}"/>
              </a:ext>
            </a:extLst>
          </p:cNvPr>
          <p:cNvSpPr txBox="1"/>
          <p:nvPr/>
        </p:nvSpPr>
        <p:spPr>
          <a:xfrm>
            <a:off x="9215394" y="4332873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1</a:t>
            </a:r>
            <a:endParaRPr lang="en-GB" sz="1200" b="1" dirty="0"/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EB2C1B52-5B42-299C-F513-A0ECDA444BE3}"/>
              </a:ext>
            </a:extLst>
          </p:cNvPr>
          <p:cNvSpPr txBox="1"/>
          <p:nvPr/>
        </p:nvSpPr>
        <p:spPr>
          <a:xfrm>
            <a:off x="10306368" y="2426076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4</a:t>
            </a:r>
            <a:endParaRPr lang="en-GB" sz="1200" b="1" dirty="0"/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1A0D67A-35E1-E3C2-CE94-144C23D9D007}"/>
              </a:ext>
            </a:extLst>
          </p:cNvPr>
          <p:cNvSpPr txBox="1"/>
          <p:nvPr/>
        </p:nvSpPr>
        <p:spPr>
          <a:xfrm>
            <a:off x="9942344" y="3686385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3</a:t>
            </a:r>
            <a:endParaRPr lang="en-GB" sz="1200" b="1" dirty="0"/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F3CED84E-AA4E-D57D-4E04-6B01CC454596}"/>
              </a:ext>
            </a:extLst>
          </p:cNvPr>
          <p:cNvSpPr txBox="1"/>
          <p:nvPr/>
        </p:nvSpPr>
        <p:spPr>
          <a:xfrm>
            <a:off x="10692861" y="3171325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5</a:t>
            </a:r>
            <a:endParaRPr lang="en-GB" sz="1200" b="1" dirty="0"/>
          </a:p>
        </p:txBody>
      </p:sp>
      <p:cxnSp>
        <p:nvCxnSpPr>
          <p:cNvPr id="2087" name="Straight Arrow Connector 2086">
            <a:extLst>
              <a:ext uri="{FF2B5EF4-FFF2-40B4-BE49-F238E27FC236}">
                <a16:creationId xmlns:a16="http://schemas.microsoft.com/office/drawing/2014/main" id="{183C0452-BD6D-B87C-6C46-D38082701014}"/>
              </a:ext>
            </a:extLst>
          </p:cNvPr>
          <p:cNvCxnSpPr>
            <a:cxnSpLocks/>
          </p:cNvCxnSpPr>
          <p:nvPr/>
        </p:nvCxnSpPr>
        <p:spPr>
          <a:xfrm>
            <a:off x="10306368" y="2392099"/>
            <a:ext cx="0" cy="3413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92" name="Straight Arrow Connector 2091">
            <a:extLst>
              <a:ext uri="{FF2B5EF4-FFF2-40B4-BE49-F238E27FC236}">
                <a16:creationId xmlns:a16="http://schemas.microsoft.com/office/drawing/2014/main" id="{13289980-4053-A3F0-1312-CF7CB88FD85A}"/>
              </a:ext>
            </a:extLst>
          </p:cNvPr>
          <p:cNvCxnSpPr>
            <a:cxnSpLocks/>
          </p:cNvCxnSpPr>
          <p:nvPr/>
        </p:nvCxnSpPr>
        <p:spPr>
          <a:xfrm>
            <a:off x="9636784" y="5089825"/>
            <a:ext cx="0" cy="3413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93" name="TextBox 2092">
            <a:extLst>
              <a:ext uri="{FF2B5EF4-FFF2-40B4-BE49-F238E27FC236}">
                <a16:creationId xmlns:a16="http://schemas.microsoft.com/office/drawing/2014/main" id="{24A967AB-95C4-8008-5DD8-96BC6205A851}"/>
              </a:ext>
            </a:extLst>
          </p:cNvPr>
          <p:cNvSpPr txBox="1"/>
          <p:nvPr/>
        </p:nvSpPr>
        <p:spPr>
          <a:xfrm rot="5400000">
            <a:off x="10704016" y="4557501"/>
            <a:ext cx="1572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constrained</a:t>
            </a:r>
            <a:endParaRPr lang="en-GB" sz="900" dirty="0"/>
          </a:p>
        </p:txBody>
      </p:sp>
      <p:pic>
        <p:nvPicPr>
          <p:cNvPr id="2094" name="Picture 2093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2DA49E16-A83F-2699-C510-966F46D63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2095" name="Picture 6" descr="Home - Humanoids and Human Centered Mechatronics - IIT">
            <a:extLst>
              <a:ext uri="{FF2B5EF4-FFF2-40B4-BE49-F238E27FC236}">
                <a16:creationId xmlns:a16="http://schemas.microsoft.com/office/drawing/2014/main" id="{B15557A7-F897-1496-425E-12D6A911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62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82C1-D29B-4E7E-82E0-45CE88FE0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D93F8B-7027-46EB-E35E-15CC900DE4F6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6B0145-7ED7-B807-7BDC-6FB864E07028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Optimized single folded structure  Analysis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C3EFE-9BB8-6359-B116-8DE5E8AA4D4F}"/>
              </a:ext>
            </a:extLst>
          </p:cNvPr>
          <p:cNvSpPr txBox="1"/>
          <p:nvPr/>
        </p:nvSpPr>
        <p:spPr>
          <a:xfrm>
            <a:off x="264042" y="1419259"/>
            <a:ext cx="217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Optimization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3BA71B-ED01-71FA-EA61-978F7950D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591"/>
            <a:ext cx="12192000" cy="5107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E1922-4081-B35D-FE1B-D46027F40C2A}"/>
              </a:ext>
            </a:extLst>
          </p:cNvPr>
          <p:cNvSpPr txBox="1"/>
          <p:nvPr/>
        </p:nvSpPr>
        <p:spPr>
          <a:xfrm>
            <a:off x="6096000" y="1326926"/>
            <a:ext cx="639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FOS is &lt;</a:t>
            </a:r>
            <a:r>
              <a:rPr lang="en-IN" dirty="0">
                <a:solidFill>
                  <a:srgbClr val="FF0000"/>
                </a:solidFill>
              </a:rPr>
              <a:t>1.5</a:t>
            </a:r>
            <a:r>
              <a:rPr lang="en-IN" dirty="0"/>
              <a:t> ( Not suitable for Engineering Applications)</a:t>
            </a:r>
            <a:endParaRPr lang="en-GB" dirty="0"/>
          </a:p>
        </p:txBody>
      </p:sp>
      <p:pic>
        <p:nvPicPr>
          <p:cNvPr id="8" name="Picture 7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310E05ED-FAC4-B3AB-7C6F-B98534B77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10" name="Picture 6" descr="Home - Humanoids and Human Centered Mechatronics - IIT">
            <a:extLst>
              <a:ext uri="{FF2B5EF4-FFF2-40B4-BE49-F238E27FC236}">
                <a16:creationId xmlns:a16="http://schemas.microsoft.com/office/drawing/2014/main" id="{98C1BD62-E764-0AE3-398A-7EE6355E4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ADF1E-04F6-DAD3-CEE2-E3DBF19C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94CB02-9563-ADAD-2BA9-74CFFF95A2A5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15DB74-7E21-D72B-09AC-3605E5117ECB}"/>
              </a:ext>
            </a:extLst>
          </p:cNvPr>
          <p:cNvSpPr txBox="1"/>
          <p:nvPr/>
        </p:nvSpPr>
        <p:spPr>
          <a:xfrm>
            <a:off x="3569109" y="299961"/>
            <a:ext cx="64618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Optimization Design Parameters and Modifications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C82EE-3426-DA1F-1CE3-929C03C07C9D}"/>
              </a:ext>
            </a:extLst>
          </p:cNvPr>
          <p:cNvSpPr txBox="1"/>
          <p:nvPr/>
        </p:nvSpPr>
        <p:spPr>
          <a:xfrm>
            <a:off x="566928" y="1207714"/>
            <a:ext cx="451713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dirty="0"/>
          </a:p>
          <a:p>
            <a:r>
              <a:rPr lang="en-GB" sz="1200" dirty="0"/>
              <a:t>Design Limits : Modal frequency &lt; 95 Hz</a:t>
            </a:r>
          </a:p>
          <a:p>
            <a:endParaRPr lang="en-GB" sz="1200" dirty="0"/>
          </a:p>
          <a:p>
            <a:r>
              <a:rPr lang="en-GB" sz="1200" dirty="0"/>
              <a:t>Variables: ( in mm)</a:t>
            </a:r>
          </a:p>
          <a:p>
            <a:endParaRPr lang="en-GB" sz="1200" dirty="0"/>
          </a:p>
          <a:p>
            <a:r>
              <a:rPr lang="en-GB" sz="1200" dirty="0"/>
              <a:t>1</a:t>
            </a:r>
            <a:r>
              <a:rPr lang="en-GB" sz="1200" baseline="30000" dirty="0"/>
              <a:t>st</a:t>
            </a:r>
            <a:r>
              <a:rPr lang="en-GB" sz="1200" dirty="0"/>
              <a:t> Set </a:t>
            </a:r>
            <a:r>
              <a:rPr lang="en-GB" sz="1200" dirty="0">
                <a:sym typeface="Wingdings" panose="05000000000000000000" pitchFamily="2" charset="2"/>
              </a:rPr>
              <a:t> all the horizontal length ( 4 parameters)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10&lt; L</a:t>
            </a:r>
            <a:r>
              <a:rPr lang="en-GB" sz="1200" baseline="-25000" dirty="0">
                <a:sym typeface="Wingdings" panose="05000000000000000000" pitchFamily="2" charset="2"/>
              </a:rPr>
              <a:t>1  </a:t>
            </a:r>
            <a:r>
              <a:rPr lang="en-GB" sz="1200" dirty="0">
                <a:sym typeface="Wingdings" panose="05000000000000000000" pitchFamily="2" charset="2"/>
              </a:rPr>
              <a:t>&lt;20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30&lt; L</a:t>
            </a:r>
            <a:r>
              <a:rPr lang="en-GB" sz="1200" baseline="-25000" dirty="0">
                <a:sym typeface="Wingdings" panose="05000000000000000000" pitchFamily="2" charset="2"/>
              </a:rPr>
              <a:t>2 </a:t>
            </a:r>
            <a:r>
              <a:rPr lang="en-GB" sz="1200" dirty="0">
                <a:sym typeface="Wingdings" panose="05000000000000000000" pitchFamily="2" charset="2"/>
              </a:rPr>
              <a:t> = L</a:t>
            </a:r>
            <a:r>
              <a:rPr lang="en-GB" sz="1200" baseline="-25000" dirty="0">
                <a:sym typeface="Wingdings" panose="05000000000000000000" pitchFamily="2" charset="2"/>
              </a:rPr>
              <a:t>3</a:t>
            </a:r>
            <a:r>
              <a:rPr lang="en-GB" sz="1200" dirty="0">
                <a:sym typeface="Wingdings" panose="05000000000000000000" pitchFamily="2" charset="2"/>
              </a:rPr>
              <a:t> &lt; 50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15 &lt; L</a:t>
            </a:r>
            <a:r>
              <a:rPr lang="en-GB" sz="1200" baseline="-25000" dirty="0">
                <a:sym typeface="Wingdings" panose="05000000000000000000" pitchFamily="2" charset="2"/>
              </a:rPr>
              <a:t>4</a:t>
            </a:r>
            <a:r>
              <a:rPr lang="en-GB" sz="1200" dirty="0">
                <a:sym typeface="Wingdings" panose="05000000000000000000" pitchFamily="2" charset="2"/>
              </a:rPr>
              <a:t> &lt;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2</a:t>
            </a:r>
            <a:r>
              <a:rPr lang="en-GB" sz="1200" baseline="30000" dirty="0">
                <a:sym typeface="Wingdings" panose="05000000000000000000" pitchFamily="2" charset="2"/>
              </a:rPr>
              <a:t>nd</a:t>
            </a:r>
            <a:r>
              <a:rPr lang="en-GB" sz="1200" dirty="0">
                <a:sym typeface="Wingdings" panose="05000000000000000000" pitchFamily="2" charset="2"/>
              </a:rPr>
              <a:t> Set  all the horizontal thickness (4 parameters)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1 &lt; T &lt;3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Where, T = T</a:t>
            </a:r>
            <a:r>
              <a:rPr lang="en-GB" sz="1200" baseline="-25000" dirty="0">
                <a:sym typeface="Wingdings" panose="05000000000000000000" pitchFamily="2" charset="2"/>
              </a:rPr>
              <a:t>1  </a:t>
            </a:r>
            <a:r>
              <a:rPr lang="en-GB" sz="1200" dirty="0">
                <a:sym typeface="Wingdings" panose="05000000000000000000" pitchFamily="2" charset="2"/>
              </a:rPr>
              <a:t>=T</a:t>
            </a:r>
            <a:r>
              <a:rPr lang="en-GB" sz="1200" baseline="-25000" dirty="0">
                <a:sym typeface="Wingdings" panose="05000000000000000000" pitchFamily="2" charset="2"/>
              </a:rPr>
              <a:t>2</a:t>
            </a:r>
            <a:r>
              <a:rPr lang="en-GB" sz="1200" dirty="0">
                <a:sym typeface="Wingdings" panose="05000000000000000000" pitchFamily="2" charset="2"/>
              </a:rPr>
              <a:t> = T</a:t>
            </a:r>
            <a:r>
              <a:rPr lang="en-GB" sz="1200" baseline="-25000" dirty="0">
                <a:sym typeface="Wingdings" panose="05000000000000000000" pitchFamily="2" charset="2"/>
              </a:rPr>
              <a:t>3</a:t>
            </a:r>
            <a:r>
              <a:rPr lang="en-GB" sz="1200" dirty="0">
                <a:sym typeface="Wingdings" panose="05000000000000000000" pitchFamily="2" charset="2"/>
              </a:rPr>
              <a:t> =T</a:t>
            </a:r>
            <a:r>
              <a:rPr lang="en-GB" sz="1200" baseline="-25000" dirty="0">
                <a:sym typeface="Wingdings" panose="05000000000000000000" pitchFamily="2" charset="2"/>
              </a:rPr>
              <a:t>4</a:t>
            </a:r>
            <a:endParaRPr lang="en-GB" sz="1200" dirty="0">
              <a:sym typeface="Wingdings" panose="05000000000000000000" pitchFamily="2" charset="2"/>
            </a:endParaRPr>
          </a:p>
          <a:p>
            <a:endParaRPr lang="en-GB" sz="1200" dirty="0">
              <a:sym typeface="Wingdings" panose="05000000000000000000" pitchFamily="2" charset="2"/>
            </a:endParaRPr>
          </a:p>
          <a:p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Observations: </a:t>
            </a:r>
          </a:p>
          <a:p>
            <a:pPr marL="228600" indent="-228600">
              <a:buAutoNum type="arabicParenR"/>
            </a:pPr>
            <a:r>
              <a:rPr lang="en-GB" sz="1200" dirty="0">
                <a:sym typeface="Wingdings" panose="05000000000000000000" pitchFamily="2" charset="2"/>
              </a:rPr>
              <a:t>Model frequencies are highly dependent on the horizontal beam dimensions .</a:t>
            </a:r>
          </a:p>
          <a:p>
            <a:r>
              <a:rPr lang="en-GB" sz="1200" dirty="0">
                <a:sym typeface="Wingdings" panose="05000000000000000000" pitchFamily="2" charset="2"/>
              </a:rPr>
              <a:t>2) No Variation during Vertical beam  dimension changes.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3) From the prior Sensitivity Analysis we could found that the optimal width and height for the vertical beam structures those are  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Overall folded beam Width : 5mm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Vertical beam Height:4 mm</a:t>
            </a:r>
          </a:p>
        </p:txBody>
      </p:sp>
      <p:pic>
        <p:nvPicPr>
          <p:cNvPr id="5" name="Picture 4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042A0394-9226-AC79-73CF-8AD39069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7" name="Picture 6" descr="Home - Humanoids and Human Centered Mechatronics - IIT">
            <a:extLst>
              <a:ext uri="{FF2B5EF4-FFF2-40B4-BE49-F238E27FC236}">
                <a16:creationId xmlns:a16="http://schemas.microsoft.com/office/drawing/2014/main" id="{9F42D389-47DB-0DD8-8916-8B33AA61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4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745E-28F1-41C1-F205-AF3457C5B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023A1D-273D-8943-B6A3-BF9779D01C6F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3F94A7-22BD-5A88-3A4B-1D3421DFA90B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Folded Beam Design Modifications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EE233-22AC-33D7-8F37-11C810E46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692" y1="89416" x2="30818" y2="89599"/>
                        <a14:foregroundMark x1="30818" y1="89599" x2="29560" y2="89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9201" y="1440052"/>
            <a:ext cx="6204901" cy="427708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5325CEA-0556-B176-EF7D-65C405441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1" y="1926677"/>
            <a:ext cx="5905790" cy="415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C32D6195-EA5B-451A-B28B-10E1E83611E8}"/>
              </a:ext>
            </a:extLst>
          </p:cNvPr>
          <p:cNvSpPr/>
          <p:nvPr/>
        </p:nvSpPr>
        <p:spPr>
          <a:xfrm>
            <a:off x="4520572" y="1251364"/>
            <a:ext cx="3462140" cy="92327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41100AAC-CA0A-BDAF-E09B-A9DFF7572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11" name="Picture 6" descr="Home - Humanoids and Human Centered Mechatronics - IIT">
            <a:extLst>
              <a:ext uri="{FF2B5EF4-FFF2-40B4-BE49-F238E27FC236}">
                <a16:creationId xmlns:a16="http://schemas.microsoft.com/office/drawing/2014/main" id="{3FF6A7FB-3163-131B-0640-682BF7F3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50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86B59-E660-C49C-197E-656D74C4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B67875-8C1A-9A82-52D4-BB27B540DF9B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7CA481-8B8C-67C4-36F2-79D9D56D7A3F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/>
              <a:t>Modified  Isolator Design after Optimization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FEE2E8-A70C-C9EE-11EF-BD0AB52F3C82}"/>
              </a:ext>
            </a:extLst>
          </p:cNvPr>
          <p:cNvSpPr txBox="1"/>
          <p:nvPr/>
        </p:nvSpPr>
        <p:spPr>
          <a:xfrm>
            <a:off x="82079" y="1115598"/>
            <a:ext cx="843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After going through thee same steps of optimization procedure we could obtain the       following results</a:t>
            </a:r>
            <a:endParaRPr lang="en-GB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29CBC8-F153-2FF3-A559-2D45287C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3836"/>
            <a:ext cx="12192000" cy="5074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4EFF9-BA73-3F47-014C-A68494D3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86" t="23372" b="6639"/>
          <a:stretch/>
        </p:blipFill>
        <p:spPr>
          <a:xfrm>
            <a:off x="9281652" y="1161483"/>
            <a:ext cx="1892418" cy="1060571"/>
          </a:xfrm>
          <a:prstGeom prst="rect">
            <a:avLst/>
          </a:prstGeom>
        </p:spPr>
      </p:pic>
      <p:pic>
        <p:nvPicPr>
          <p:cNvPr id="11" name="Picture 10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6AED0810-18B2-6A86-F183-6544AA494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12" name="Picture 6" descr="Home - Humanoids and Human Centered Mechatronics - IIT">
            <a:extLst>
              <a:ext uri="{FF2B5EF4-FFF2-40B4-BE49-F238E27FC236}">
                <a16:creationId xmlns:a16="http://schemas.microsoft.com/office/drawing/2014/main" id="{4A1BD454-1775-47BC-1021-60CBAB5DB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2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08D6-FB94-664A-1234-FDB25B7B5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409587-39E2-483A-7F3F-3F800015B7C0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D4B8ED-0A91-169C-B533-F6DF12D00540}"/>
              </a:ext>
            </a:extLst>
          </p:cNvPr>
          <p:cNvSpPr txBox="1"/>
          <p:nvPr/>
        </p:nvSpPr>
        <p:spPr>
          <a:xfrm>
            <a:off x="3569109" y="146073"/>
            <a:ext cx="569376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Modal Analysis for the Novel 3–3 Stewart–Gough Isolator  Platform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42969CF-C09A-E2D0-FC7F-0D346694D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922"/>
            <a:ext cx="12192000" cy="507946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CA9EF-1933-273C-88E9-B0D298E4F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16027" r="31419" b="21419"/>
          <a:stretch/>
        </p:blipFill>
        <p:spPr>
          <a:xfrm>
            <a:off x="8659367" y="1070061"/>
            <a:ext cx="2578609" cy="1060704"/>
          </a:xfrm>
          <a:prstGeom prst="rect">
            <a:avLst/>
          </a:prstGeom>
        </p:spPr>
      </p:pic>
      <p:pic>
        <p:nvPicPr>
          <p:cNvPr id="10" name="Picture 9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D0DD8266-953B-7708-6825-958C6F691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11" name="Picture 6" descr="Home - Humanoids and Human Centered Mechatronics - IIT">
            <a:extLst>
              <a:ext uri="{FF2B5EF4-FFF2-40B4-BE49-F238E27FC236}">
                <a16:creationId xmlns:a16="http://schemas.microsoft.com/office/drawing/2014/main" id="{755074EE-91D0-4EE4-9A19-62A629D45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39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1587-0EF2-03C5-348D-53709BC6E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79B978-3C9C-751C-8A23-EA0E5D0395A7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4DC931-3240-182C-FACF-7D4B9489297F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CAD Models of the Tool Mountings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" name="Picture 14" descr="A drawing of a mechanical device&#10;&#10;AI-generated content may be incorrect.">
            <a:extLst>
              <a:ext uri="{FF2B5EF4-FFF2-40B4-BE49-F238E27FC236}">
                <a16:creationId xmlns:a16="http://schemas.microsoft.com/office/drawing/2014/main" id="{A4267A88-E91A-46EC-EA57-34BA17F7E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74" y="1070061"/>
            <a:ext cx="4948226" cy="5393421"/>
          </a:xfrm>
          <a:prstGeom prst="rect">
            <a:avLst/>
          </a:prstGeom>
        </p:spPr>
      </p:pic>
      <p:pic>
        <p:nvPicPr>
          <p:cNvPr id="17" name="Picture 16" descr="A yellow cylinder with a pink and green top&#10;&#10;AI-generated content may be incorrect.">
            <a:extLst>
              <a:ext uri="{FF2B5EF4-FFF2-40B4-BE49-F238E27FC236}">
                <a16:creationId xmlns:a16="http://schemas.microsoft.com/office/drawing/2014/main" id="{537639CB-7EFE-8701-177C-DF8491E55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12" y="1207714"/>
            <a:ext cx="4829221" cy="46854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805B4B-0972-E7BF-1F1E-52E3D5295B59}"/>
              </a:ext>
            </a:extLst>
          </p:cNvPr>
          <p:cNvSpPr txBox="1"/>
          <p:nvPr/>
        </p:nvSpPr>
        <p:spPr>
          <a:xfrm>
            <a:off x="1737360" y="5893170"/>
            <a:ext cx="266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Doosan Direct Tool Flange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FAE507-05ED-74EC-FAAF-91D9E3C07404}"/>
              </a:ext>
            </a:extLst>
          </p:cNvPr>
          <p:cNvSpPr txBox="1"/>
          <p:nvPr/>
        </p:nvSpPr>
        <p:spPr>
          <a:xfrm>
            <a:off x="8246614" y="6373373"/>
            <a:ext cx="238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Haptic Device Interface</a:t>
            </a:r>
            <a:endParaRPr lang="en-GB" dirty="0"/>
          </a:p>
        </p:txBody>
      </p:sp>
      <p:pic>
        <p:nvPicPr>
          <p:cNvPr id="20" name="Picture 19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CF7E4FCA-7918-5BF6-6A38-2940188DC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21" name="Picture 6" descr="Home - Humanoids and Human Centered Mechatronics - IIT">
            <a:extLst>
              <a:ext uri="{FF2B5EF4-FFF2-40B4-BE49-F238E27FC236}">
                <a16:creationId xmlns:a16="http://schemas.microsoft.com/office/drawing/2014/main" id="{9B46FFE8-A7CF-A1F9-D722-F5B022880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D1F72-AC07-D107-64E3-181C8439B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924CD0-15B4-57CD-14F3-EF20EA6005FA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5A41D2-6728-9292-2920-BC491A9106AD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CAD Models of the Vibration Isolators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" name="Picture 12" descr="A colorful machine with a black background&#10;&#10;AI-generated content may be incorrect.">
            <a:extLst>
              <a:ext uri="{FF2B5EF4-FFF2-40B4-BE49-F238E27FC236}">
                <a16:creationId xmlns:a16="http://schemas.microsoft.com/office/drawing/2014/main" id="{EA843E75-1BD4-6C32-FBAD-DD15A553F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1" t="11581" r="11275" b="5525"/>
          <a:stretch/>
        </p:blipFill>
        <p:spPr>
          <a:xfrm>
            <a:off x="515457" y="1070061"/>
            <a:ext cx="3822192" cy="5110817"/>
          </a:xfrm>
          <a:prstGeom prst="rect">
            <a:avLst/>
          </a:prstGeom>
        </p:spPr>
      </p:pic>
      <p:pic>
        <p:nvPicPr>
          <p:cNvPr id="5" name="Picture 4" descr="A colorful object with holes&#10;&#10;AI-generated content may be incorrect.">
            <a:extLst>
              <a:ext uri="{FF2B5EF4-FFF2-40B4-BE49-F238E27FC236}">
                <a16:creationId xmlns:a16="http://schemas.microsoft.com/office/drawing/2014/main" id="{DDCFBCA8-51E8-5A07-EA73-15ADFB077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7" y="1721302"/>
            <a:ext cx="4982909" cy="4363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A031B-1543-8D04-47CC-C684E595F257}"/>
              </a:ext>
            </a:extLst>
          </p:cNvPr>
          <p:cNvSpPr txBox="1"/>
          <p:nvPr/>
        </p:nvSpPr>
        <p:spPr>
          <a:xfrm>
            <a:off x="5968102" y="6080567"/>
            <a:ext cx="6108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 Novel MSSM (Minimal Simplified Symmetric Manipulator) architecture type  of 3–3 Stewart–Gough </a:t>
            </a:r>
            <a:r>
              <a:rPr lang="en-GB" dirty="0">
                <a:latin typeface="Times New Roman" panose="02020603050405020304" pitchFamily="18" charset="0"/>
                <a:ea typeface="Aptos" panose="020B0004020202020204" pitchFamily="34" charset="0"/>
              </a:rPr>
              <a:t>isolator platform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6B513-C808-7A4C-1803-EE4EAE340660}"/>
              </a:ext>
            </a:extLst>
          </p:cNvPr>
          <p:cNvSpPr txBox="1"/>
          <p:nvPr/>
        </p:nvSpPr>
        <p:spPr>
          <a:xfrm>
            <a:off x="688156" y="6180878"/>
            <a:ext cx="3318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 Distributed Integrated folded beam isolator platform</a:t>
            </a:r>
            <a:endParaRPr lang="en-GB" dirty="0"/>
          </a:p>
        </p:txBody>
      </p:sp>
      <p:pic>
        <p:nvPicPr>
          <p:cNvPr id="11" name="Picture 10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1F885C11-BB55-096E-9382-AE5FAC64B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12" name="Picture 6" descr="Home - Humanoids and Human Centered Mechatronics - IIT">
            <a:extLst>
              <a:ext uri="{FF2B5EF4-FFF2-40B4-BE49-F238E27FC236}">
                <a16:creationId xmlns:a16="http://schemas.microsoft.com/office/drawing/2014/main" id="{383C430B-E2E8-8F2D-61A6-AFDA7783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3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890E-4A74-6D1C-BF3F-DA75EF460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F52264-D05D-FA5F-6686-9DCD296AA6A7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E29001-D87F-6FF7-00F2-992F8583A997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Analysis Videos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Screen Recording 2025-03-24 154011">
            <a:hlinkClick r:id="" action="ppaction://media"/>
            <a:extLst>
              <a:ext uri="{FF2B5EF4-FFF2-40B4-BE49-F238E27FC236}">
                <a16:creationId xmlns:a16="http://schemas.microsoft.com/office/drawing/2014/main" id="{0CE98A04-4E59-AD55-C951-2AC2006D8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391" y="1673352"/>
            <a:ext cx="10684409" cy="4443490"/>
          </a:xfrm>
          <a:prstGeom prst="rect">
            <a:avLst/>
          </a:prstGeom>
        </p:spPr>
      </p:pic>
      <p:pic>
        <p:nvPicPr>
          <p:cNvPr id="5" name="Picture 4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910D54DF-BAB5-5973-6EAE-B946450F7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7" name="Picture 6" descr="Home - Humanoids and Human Centered Mechatronics - IIT">
            <a:extLst>
              <a:ext uri="{FF2B5EF4-FFF2-40B4-BE49-F238E27FC236}">
                <a16:creationId xmlns:a16="http://schemas.microsoft.com/office/drawing/2014/main" id="{C658215F-B847-27E9-623D-4A5E30C20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0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B05D9-DC15-22F1-A6D5-A76D862D1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F990CA-5787-90B0-BFE1-212DA49922DC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AAC06B-DAFF-23E4-F282-7482CFA28FA7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Analysis Videos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Screen Recording 2025-03-25 163237">
            <a:hlinkClick r:id="" action="ppaction://media"/>
            <a:extLst>
              <a:ext uri="{FF2B5EF4-FFF2-40B4-BE49-F238E27FC236}">
                <a16:creationId xmlns:a16="http://schemas.microsoft.com/office/drawing/2014/main" id="{3D8317EB-79DD-C564-E046-86F8DDE4E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832" y="1671883"/>
            <a:ext cx="11532335" cy="4818654"/>
          </a:xfrm>
          <a:prstGeom prst="rect">
            <a:avLst/>
          </a:prstGeom>
        </p:spPr>
      </p:pic>
      <p:pic>
        <p:nvPicPr>
          <p:cNvPr id="5" name="Picture 4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6EA3B8AF-D015-CEEE-C8D5-6916F6356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7" name="Picture 6" descr="Home - Humanoids and Human Centered Mechatronics - IIT">
            <a:extLst>
              <a:ext uri="{FF2B5EF4-FFF2-40B4-BE49-F238E27FC236}">
                <a16:creationId xmlns:a16="http://schemas.microsoft.com/office/drawing/2014/main" id="{6747C166-FD4F-5547-70B9-135BFC380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52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C8284-E8B9-F3FF-5031-D62114F9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751A96-1D08-7202-DB3E-EC6444F5B07D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4A73CD-5AA7-A80C-A122-1B75CCAAB269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998BB-7D15-8043-5D16-C774A60A04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11"/>
          <a:stretch/>
        </p:blipFill>
        <p:spPr>
          <a:xfrm>
            <a:off x="90395" y="981613"/>
            <a:ext cx="2691099" cy="2422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41693-7174-7085-C15D-3E097CF05B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68"/>
          <a:stretch/>
        </p:blipFill>
        <p:spPr>
          <a:xfrm>
            <a:off x="90395" y="3300984"/>
            <a:ext cx="2306286" cy="3557016"/>
          </a:xfrm>
          <a:prstGeom prst="rect">
            <a:avLst/>
          </a:prstGeom>
        </p:spPr>
      </p:pic>
      <p:sp>
        <p:nvSpPr>
          <p:cNvPr id="13" name="Callout: Bent Line with Accent Bar 12">
            <a:extLst>
              <a:ext uri="{FF2B5EF4-FFF2-40B4-BE49-F238E27FC236}">
                <a16:creationId xmlns:a16="http://schemas.microsoft.com/office/drawing/2014/main" id="{8E4C57D4-B618-B608-4456-9A0B648C891E}"/>
              </a:ext>
            </a:extLst>
          </p:cNvPr>
          <p:cNvSpPr/>
          <p:nvPr/>
        </p:nvSpPr>
        <p:spPr>
          <a:xfrm>
            <a:off x="2309273" y="2192823"/>
            <a:ext cx="1480009" cy="663499"/>
          </a:xfrm>
          <a:prstGeom prst="accentCallout2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375515-264C-9720-DFF0-9ECC3300F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/>
          <a:stretch/>
        </p:blipFill>
        <p:spPr bwMode="auto">
          <a:xfrm>
            <a:off x="2389515" y="1546658"/>
            <a:ext cx="1753000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7E4A34-7059-9AD1-8E8D-EB939E58D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526" y="1994813"/>
            <a:ext cx="8126625" cy="40178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022634-E6B5-BCD4-5CF1-442EC62B8BA5}"/>
              </a:ext>
            </a:extLst>
          </p:cNvPr>
          <p:cNvSpPr txBox="1"/>
          <p:nvPr/>
        </p:nvSpPr>
        <p:spPr>
          <a:xfrm>
            <a:off x="2747093" y="1361472"/>
            <a:ext cx="142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FT_ Mini-45</a:t>
            </a:r>
            <a:endParaRPr lang="en-GB" dirty="0"/>
          </a:p>
        </p:txBody>
      </p:sp>
      <p:pic>
        <p:nvPicPr>
          <p:cNvPr id="20" name="Picture 19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406E8A66-FAB6-B8AD-65ED-B990FC3BD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21" name="Picture 6" descr="Home - Humanoids and Human Centered Mechatronics - IIT">
            <a:extLst>
              <a:ext uri="{FF2B5EF4-FFF2-40B4-BE49-F238E27FC236}">
                <a16:creationId xmlns:a16="http://schemas.microsoft.com/office/drawing/2014/main" id="{219BD164-DE40-6C5F-8C9A-7A302982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343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7342-D8C7-6A7A-E5D1-D0FB3E668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B0FC0D-EEC9-C0C0-2938-12F819B0D5A0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5A97AC-6C23-86F0-7332-837882F38586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References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677D9-4BA6-70C6-F807-52DA31AAF2D4}"/>
              </a:ext>
            </a:extLst>
          </p:cNvPr>
          <p:cNvSpPr txBox="1"/>
          <p:nvPr/>
        </p:nvSpPr>
        <p:spPr>
          <a:xfrm>
            <a:off x="219456" y="1464579"/>
            <a:ext cx="11777472" cy="532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Iyer, R. B., 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Jatti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K., Yadav, Y., Verma, A., Desai, J., &amp; Dewan, C. P. (2017). Design optimization of CAD model.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Materials Today: Proceedings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7357-7364.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Shi, H. T., et al. "Vibration isolation methods in spacecraft: A review of current techniques."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Space Research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lang="en-GB" sz="12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Zou, X., Li, Z., Zhao, X., Sun, T., &amp; Zhang, K. (2014, August). Study on the auto-</a:t>
            </a:r>
            <a:r>
              <a:rPr lang="en-GB" sz="1200" dirty="0" err="1"/>
              <a:t>leveling</a:t>
            </a:r>
            <a:r>
              <a:rPr lang="en-GB" sz="1200" dirty="0"/>
              <a:t> adjustment vibration isolation system for the ultra-precision machine tool. In 7th International Symposium on Advanced Optical Manufacturing and Testing Technologies: Advanced Optical Manufacturing Technologies (Vol. 9281, pp. 606-612). SPIE.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Modeling</a:t>
            </a:r>
            <a:r>
              <a:rPr lang="en-GB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design and analysis of low frequency platform for attenuating micro-vibration in spacecraft by D. Kamesh et al.,2010.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EDITION, THIRD. "Introduction to optimum design." 2012,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Toogood, Roger, and P. Eng. "Pro/MECHANICA tutorial structure." Schroff Development Corporation (2001).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 err="1"/>
              <a:t>Mysłek</a:t>
            </a:r>
            <a:r>
              <a:rPr lang="en-GB" sz="1200" dirty="0"/>
              <a:t>, Adam, and Henryk Sanecki. "Optimization of hydraulic crane prototype." </a:t>
            </a:r>
            <a:r>
              <a:rPr lang="en-GB" sz="1200" dirty="0" err="1"/>
              <a:t>Symulacja</a:t>
            </a:r>
            <a:r>
              <a:rPr lang="en-GB" sz="1200" dirty="0"/>
              <a:t> w </a:t>
            </a:r>
            <a:r>
              <a:rPr lang="en-GB" sz="1200" dirty="0" err="1"/>
              <a:t>Badaniach</a:t>
            </a:r>
            <a:r>
              <a:rPr lang="en-GB" sz="1200" dirty="0"/>
              <a:t> </a:t>
            </a:r>
            <a:r>
              <a:rPr lang="en-GB" sz="1200" dirty="0" err="1"/>
              <a:t>i</a:t>
            </a:r>
            <a:r>
              <a:rPr lang="en-GB" sz="1200" dirty="0"/>
              <a:t> </a:t>
            </a:r>
            <a:r>
              <a:rPr lang="en-GB" sz="1200" dirty="0" err="1"/>
              <a:t>Rozwoju</a:t>
            </a:r>
            <a:r>
              <a:rPr lang="en-GB" sz="1200" dirty="0"/>
              <a:t> 8.3-4 (2017): 105-113.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Ding, </a:t>
            </a:r>
            <a:r>
              <a:rPr lang="en-GB" sz="1200" dirty="0" err="1"/>
              <a:t>Bingxiao</a:t>
            </a:r>
            <a:r>
              <a:rPr lang="en-GB" sz="1200" dirty="0"/>
              <a:t>, Xuan Li, and </a:t>
            </a:r>
            <a:r>
              <a:rPr lang="en-GB" sz="1200" dirty="0" err="1"/>
              <a:t>Yangmin</a:t>
            </a:r>
            <a:r>
              <a:rPr lang="en-GB" sz="1200" dirty="0"/>
              <a:t> Li. "FEA-based optimization and experimental verification of a typical flexure-based constant force module." Sensors and Actuators A: Physical 332 (2021): 113083.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Merlet, Jean-Pierre. Parallel manipulators. Part I: Theory design, kinematics, dynamics and control. Diss. INRIA, 1987.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NPTEL “Vibration Control” Lectures Dr. S.P. Harsha. Indian Institute of Technology Roorkee.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Experimental research on a vibration isolation platform for momentum wheel assembly by </a:t>
            </a:r>
            <a:r>
              <a:rPr lang="en-GB" sz="1200" dirty="0" err="1"/>
              <a:t>Weiyong</a:t>
            </a:r>
            <a:r>
              <a:rPr lang="en-GB" sz="1200" dirty="0"/>
              <a:t> Zhou et al.,2013.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Performance Analysis of a Flywheel </a:t>
            </a:r>
            <a:r>
              <a:rPr lang="en-GB" sz="1200" dirty="0" err="1"/>
              <a:t>Microvibration</a:t>
            </a:r>
            <a:r>
              <a:rPr lang="en-GB" sz="1200" dirty="0"/>
              <a:t> Isolation Platform for Spacecraft by </a:t>
            </a:r>
            <a:r>
              <a:rPr lang="en-GB" sz="1200" dirty="0" err="1"/>
              <a:t>Zhanji</a:t>
            </a:r>
            <a:r>
              <a:rPr lang="en-GB" sz="1200" dirty="0"/>
              <a:t> Wei et al.,2015.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Cao, Max Yiye, Stephen Laws, and Ferdinando Rodriguez y Baena. "Six-axis force/torque sensors for robotics applications: A review." IEEE Sensors Journal 21.24 (2021): 27238-27251.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Shi, L., Sun, B. </a:t>
            </a:r>
            <a:r>
              <a:rPr lang="en-GB" sz="1200" dirty="0" err="1"/>
              <a:t>Modeling</a:t>
            </a:r>
            <a:r>
              <a:rPr lang="en-GB" sz="1200" dirty="0"/>
              <a:t> and optimization of vibration response characteristics of the orbital sander based on surrogate model. Struct Multidisc </a:t>
            </a:r>
            <a:r>
              <a:rPr lang="en-GB" sz="1200" dirty="0" err="1"/>
              <a:t>Optim</a:t>
            </a:r>
            <a:r>
              <a:rPr lang="en-GB" sz="1200" dirty="0"/>
              <a:t> 57, 2259–2271 (2018).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L. Shi and B. Sun, “Mathematical </a:t>
            </a:r>
            <a:r>
              <a:rPr lang="en-GB" sz="1200" dirty="0" err="1"/>
              <a:t>modeling</a:t>
            </a:r>
            <a:r>
              <a:rPr lang="en-GB" sz="1200" dirty="0"/>
              <a:t> and vibration simulation of an orbital sander,” </a:t>
            </a:r>
            <a:r>
              <a:rPr lang="en-GB" sz="1200" dirty="0" err="1"/>
              <a:t>Vibroengineering</a:t>
            </a:r>
            <a:r>
              <a:rPr lang="en-GB" sz="1200" dirty="0"/>
              <a:t> PROCEDIA, Vol. 22, pp. 176–181, Mar. 2019, 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GB" sz="1200" dirty="0"/>
          </a:p>
        </p:txBody>
      </p:sp>
      <p:pic>
        <p:nvPicPr>
          <p:cNvPr id="10" name="Picture 9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8198C9A1-2200-6632-FD8F-502068A5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11" name="Picture 6" descr="Home - Humanoids and Human Centered Mechatronics - IIT">
            <a:extLst>
              <a:ext uri="{FF2B5EF4-FFF2-40B4-BE49-F238E27FC236}">
                <a16:creationId xmlns:a16="http://schemas.microsoft.com/office/drawing/2014/main" id="{D742F22C-9AEF-9D34-CC31-0A237087F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3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CF12A-6BF1-E77F-91E7-453B68909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E0A622-C86C-EB21-101C-70645C50F631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Any Questions Images – Browse 4,964 Stock Photos, Vectors, and Video |  Adobe Stock">
            <a:extLst>
              <a:ext uri="{FF2B5EF4-FFF2-40B4-BE49-F238E27FC236}">
                <a16:creationId xmlns:a16="http://schemas.microsoft.com/office/drawing/2014/main" id="{DAF8AF3D-3A74-9082-3544-1D16C9C5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99" y="3237273"/>
            <a:ext cx="4714291" cy="26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123E9-31CF-C712-9B82-BE8833F2BDBA}"/>
              </a:ext>
            </a:extLst>
          </p:cNvPr>
          <p:cNvSpPr/>
          <p:nvPr/>
        </p:nvSpPr>
        <p:spPr>
          <a:xfrm rot="10800000" flipV="1">
            <a:off x="115706" y="2038710"/>
            <a:ext cx="772060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very much for your </a:t>
            </a:r>
            <a:r>
              <a:rPr lang="en-I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Attention </a:t>
            </a:r>
            <a:endParaRPr lang="en-GB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Picture 4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AD797497-EDC0-E437-576C-0155DBA0A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8" name="Picture 6" descr="Home - Humanoids and Human Centered Mechatronics - IIT">
            <a:extLst>
              <a:ext uri="{FF2B5EF4-FFF2-40B4-BE49-F238E27FC236}">
                <a16:creationId xmlns:a16="http://schemas.microsoft.com/office/drawing/2014/main" id="{C7BCD2C2-47B7-CC42-7B02-F2A2DD56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873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B17B8C-98B9-8830-4EC4-88A31028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4F7689-ACC3-F700-DA27-3330A97E9BBD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FD4231-FC02-5B64-228E-4CE0DD2BBB5E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C1EA9-64D8-6559-9A5E-08CAC4D1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11"/>
          <a:stretch/>
        </p:blipFill>
        <p:spPr>
          <a:xfrm>
            <a:off x="90395" y="981613"/>
            <a:ext cx="2691099" cy="2422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46BD0-90BA-EE05-8C73-528C8860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68"/>
          <a:stretch/>
        </p:blipFill>
        <p:spPr>
          <a:xfrm>
            <a:off x="90395" y="3300984"/>
            <a:ext cx="2306286" cy="3557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CAA960-C1E6-171B-2634-41E33EB15365}"/>
              </a:ext>
            </a:extLst>
          </p:cNvPr>
          <p:cNvSpPr txBox="1"/>
          <p:nvPr/>
        </p:nvSpPr>
        <p:spPr>
          <a:xfrm>
            <a:off x="1243538" y="5201130"/>
            <a:ext cx="3120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Insert the initial manual test data and also mention the optimal range of handling the tool and also mention the grid size of the sanding pad. And a short description.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3" name="Callout: Bent Line with Accent Bar 12">
            <a:extLst>
              <a:ext uri="{FF2B5EF4-FFF2-40B4-BE49-F238E27FC236}">
                <a16:creationId xmlns:a16="http://schemas.microsoft.com/office/drawing/2014/main" id="{FCDC972F-79DB-5BA0-D4E8-56C707545F4A}"/>
              </a:ext>
            </a:extLst>
          </p:cNvPr>
          <p:cNvSpPr/>
          <p:nvPr/>
        </p:nvSpPr>
        <p:spPr>
          <a:xfrm>
            <a:off x="2309273" y="2192823"/>
            <a:ext cx="1480009" cy="663499"/>
          </a:xfrm>
          <a:prstGeom prst="accentCallout2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D2F068-D54A-B708-7D10-4DD37130E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/>
          <a:stretch/>
        </p:blipFill>
        <p:spPr bwMode="auto">
          <a:xfrm>
            <a:off x="2389515" y="1546658"/>
            <a:ext cx="1753000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73EB7D-0AE1-7799-A532-835D2A83B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74" y="1838068"/>
            <a:ext cx="8126625" cy="40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1544-7A5C-A23E-8465-CBE34C97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1B9A72-21E8-289B-3BF3-3ABE4C36E7CC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AC9597-78EA-2E7A-6CE8-9089234169C8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Free – Fixed Condition Experiment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960202F-EA93-4865-08AD-F78D76909011}"/>
              </a:ext>
            </a:extLst>
          </p:cNvPr>
          <p:cNvSpPr txBox="1"/>
          <p:nvPr/>
        </p:nvSpPr>
        <p:spPr>
          <a:xfrm>
            <a:off x="9281652" y="1127860"/>
            <a:ext cx="339725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Experimental Setup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E4548C-60FC-2797-B59F-0A0536101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3" b="45156"/>
          <a:stretch/>
        </p:blipFill>
        <p:spPr bwMode="auto">
          <a:xfrm>
            <a:off x="8291791" y="1569939"/>
            <a:ext cx="3784503" cy="90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83F0B9-6A97-DBE9-F70C-5D74043EA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2" b="26645"/>
          <a:stretch/>
        </p:blipFill>
        <p:spPr bwMode="auto">
          <a:xfrm>
            <a:off x="8291790" y="3029707"/>
            <a:ext cx="3784503" cy="91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FFB585-38BE-95A2-A2B5-2A10F3E74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9" b="29940"/>
          <a:stretch/>
        </p:blipFill>
        <p:spPr bwMode="auto">
          <a:xfrm>
            <a:off x="8258143" y="4554072"/>
            <a:ext cx="3851795" cy="92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F066FF-ABA9-BB3C-1A7E-A76C0DCEF724}"/>
              </a:ext>
            </a:extLst>
          </p:cNvPr>
          <p:cNvSpPr txBox="1"/>
          <p:nvPr/>
        </p:nvSpPr>
        <p:spPr>
          <a:xfrm>
            <a:off x="9281652" y="2396855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0-degree orientation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019E2-6073-9768-099F-3982F006965E}"/>
              </a:ext>
            </a:extLst>
          </p:cNvPr>
          <p:cNvSpPr txBox="1"/>
          <p:nvPr/>
        </p:nvSpPr>
        <p:spPr>
          <a:xfrm>
            <a:off x="9281652" y="3920803"/>
            <a:ext cx="769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90-degree orientation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43BCA5-3AFC-5C4D-9D83-5A22AA795330}"/>
              </a:ext>
            </a:extLst>
          </p:cNvPr>
          <p:cNvSpPr txBox="1"/>
          <p:nvPr/>
        </p:nvSpPr>
        <p:spPr>
          <a:xfrm>
            <a:off x="8738418" y="5435391"/>
            <a:ext cx="8488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45-degree orientation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DCC71B-E403-1172-C43D-4684318BB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943" y="1774191"/>
            <a:ext cx="5051232" cy="3995339"/>
          </a:xfrm>
          <a:prstGeom prst="rect">
            <a:avLst/>
          </a:prstGeom>
        </p:spPr>
      </p:pic>
      <p:pic>
        <p:nvPicPr>
          <p:cNvPr id="27" name="Picture 26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23A4E130-5471-DC88-93B4-B66E7A57E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28" name="Picture 6" descr="Home - Humanoids and Human Centered Mechatronics - IIT">
            <a:extLst>
              <a:ext uri="{FF2B5EF4-FFF2-40B4-BE49-F238E27FC236}">
                <a16:creationId xmlns:a16="http://schemas.microsoft.com/office/drawing/2014/main" id="{DB07BFD6-0364-20DE-221F-834B46E5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02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642F0-D0BD-1F2E-7A8E-317602FE9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7CE60-6EE0-8B43-56E4-D155D8D1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4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67442C-F1AA-D71B-50DD-1628A42D48A3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DB1403-9713-A16B-A919-0717D6F665F2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C2560CA2-81DC-165D-4E2F-72EB1425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0" r="8256" b="-408"/>
          <a:stretch/>
        </p:blipFill>
        <p:spPr>
          <a:xfrm>
            <a:off x="6912432" y="1675786"/>
            <a:ext cx="5279568" cy="2959196"/>
          </a:xfrm>
          <a:prstGeom prst="rect">
            <a:avLst/>
          </a:prstGeom>
        </p:spPr>
      </p:pic>
      <p:pic>
        <p:nvPicPr>
          <p:cNvPr id="13" name="Picture 12" descr="A graph of different speeds&#10;&#10;AI-generated content may be incorrect.">
            <a:extLst>
              <a:ext uri="{FF2B5EF4-FFF2-40B4-BE49-F238E27FC236}">
                <a16:creationId xmlns:a16="http://schemas.microsoft.com/office/drawing/2014/main" id="{88FD6751-F0B8-D82A-A263-E0D1F6A3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30" r="8964" b="4276"/>
          <a:stretch/>
        </p:blipFill>
        <p:spPr>
          <a:xfrm>
            <a:off x="-13127" y="1370886"/>
            <a:ext cx="6438507" cy="356899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2D500E-D8B5-3EB5-EEC0-64CB7F886044}"/>
              </a:ext>
            </a:extLst>
          </p:cNvPr>
          <p:cNvSpPr/>
          <p:nvPr/>
        </p:nvSpPr>
        <p:spPr>
          <a:xfrm>
            <a:off x="5401559" y="1464579"/>
            <a:ext cx="1180759" cy="347530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A44AABA6-701E-60B3-1CDC-270FA86604CB}"/>
              </a:ext>
            </a:extLst>
          </p:cNvPr>
          <p:cNvSpPr/>
          <p:nvPr/>
        </p:nvSpPr>
        <p:spPr>
          <a:xfrm>
            <a:off x="6183234" y="1198205"/>
            <a:ext cx="814406" cy="46190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AAF84E3-2A66-3D93-0C53-7BF5ADE97733}"/>
                  </a:ext>
                </a:extLst>
              </p14:cNvPr>
              <p14:cNvContentPartPr/>
              <p14:nvPr/>
            </p14:nvContentPartPr>
            <p14:xfrm>
              <a:off x="5665357" y="1686956"/>
              <a:ext cx="603720" cy="19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AAF84E3-2A66-3D93-0C53-7BF5ADE977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1357" y="1578956"/>
                <a:ext cx="71136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C33FF483-6F9C-5E18-A258-5261C456C491}"/>
              </a:ext>
            </a:extLst>
          </p:cNvPr>
          <p:cNvSpPr/>
          <p:nvPr/>
        </p:nvSpPr>
        <p:spPr>
          <a:xfrm rot="21097559">
            <a:off x="1529881" y="1832792"/>
            <a:ext cx="2658359" cy="23467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0A58C0-3B3C-4678-4771-02C246C8A62C}"/>
              </a:ext>
            </a:extLst>
          </p:cNvPr>
          <p:cNvSpPr txBox="1"/>
          <p:nvPr/>
        </p:nvSpPr>
        <p:spPr>
          <a:xfrm>
            <a:off x="942679" y="5487114"/>
            <a:ext cx="7202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Tools Natural Frequency in 0 orientation (</a:t>
            </a:r>
            <a:r>
              <a:rPr lang="en-IN" sz="1600" dirty="0" err="1"/>
              <a:t>w</a:t>
            </a:r>
            <a:r>
              <a:rPr lang="en-IN" sz="1600" baseline="-25000" dirty="0" err="1"/>
              <a:t>n</a:t>
            </a:r>
            <a:r>
              <a:rPr lang="en-IN" sz="1600" dirty="0"/>
              <a:t>) = 150 to 190 Hz</a:t>
            </a:r>
          </a:p>
          <a:p>
            <a:endParaRPr lang="en-GB" sz="1600" dirty="0"/>
          </a:p>
          <a:p>
            <a:r>
              <a:rPr lang="en-GB" sz="1600" dirty="0"/>
              <a:t>Calculated Stiffness Range ( k</a:t>
            </a:r>
            <a:r>
              <a:rPr lang="en-GB" sz="1600" baseline="-25000" dirty="0"/>
              <a:t>cal</a:t>
            </a:r>
            <a:r>
              <a:rPr lang="en-GB" sz="1600" dirty="0"/>
              <a:t>) = 1.4 e+6 to approx. 2.2 e+6 N/m</a:t>
            </a:r>
            <a:endParaRPr lang="en-IN" sz="1600" dirty="0"/>
          </a:p>
        </p:txBody>
      </p:sp>
      <p:pic>
        <p:nvPicPr>
          <p:cNvPr id="20" name="Picture 19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001DE00A-2B6A-DD50-8AE8-A0419A190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21" name="Picture 6" descr="Home - Humanoids and Human Centered Mechatronics - IIT">
            <a:extLst>
              <a:ext uri="{FF2B5EF4-FFF2-40B4-BE49-F238E27FC236}">
                <a16:creationId xmlns:a16="http://schemas.microsoft.com/office/drawing/2014/main" id="{2EA22C1F-C6A0-8D03-CE2C-447EE98B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8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6E88A-4115-E444-BC6F-876E23A9F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7EB364-7A7A-E428-8551-918A18F0E290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BA95D9-9A12-CC8B-53AF-56CE15E92145}"/>
              </a:ext>
            </a:extLst>
          </p:cNvPr>
          <p:cNvSpPr txBox="1"/>
          <p:nvPr/>
        </p:nvSpPr>
        <p:spPr>
          <a:xfrm>
            <a:off x="3340509" y="266454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Vibration Isolator Parameters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06FF61-0F6E-A4D8-2478-A685C56E0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42" y="1813910"/>
            <a:ext cx="5783956" cy="323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isolators with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stiffness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lower natural frequency.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isolator frequency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below the source operating frequency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 stiffness to prevent excessive deflection.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isolators to confirm proper vibration isolation.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overlap with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receiver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0" name="Picture 4" descr="Transmissibility curve for different damping ratio | Download ...">
            <a:extLst>
              <a:ext uri="{FF2B5EF4-FFF2-40B4-BE49-F238E27FC236}">
                <a16:creationId xmlns:a16="http://schemas.microsoft.com/office/drawing/2014/main" id="{E7582157-DCA5-255B-DCA1-5DF910524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55" y="2262450"/>
            <a:ext cx="4032495" cy="292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CE5021-B0F8-C9B0-EDB7-0D099B8F7182}"/>
                  </a:ext>
                </a:extLst>
              </p:cNvPr>
              <p:cNvSpPr txBox="1"/>
              <p:nvPr/>
            </p:nvSpPr>
            <p:spPr>
              <a:xfrm>
                <a:off x="8203720" y="5282970"/>
                <a:ext cx="3872573" cy="722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dirty="0">
                    <a:latin typeface="Times New Roman" panose="02020603050405020304" pitchFamily="18" charset="0"/>
                    <a:ea typeface="Aptos" panose="020B0004020202020204" pitchFamily="34" charset="0"/>
                  </a:rPr>
                  <a:t>Ensure that </a:t>
                </a:r>
                <a:r>
                  <a:rPr lang="en-GB" sz="1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isolator achieves effective vibration isolation by operating in the isolation region (where excitation frequency &gt;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GB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IN" sz="1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rad>
                    <m:sSub>
                      <m:sSubPr>
                        <m:ctrlPr>
                          <a:rPr lang="en-GB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000" b="0" i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GB" sz="1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​) </a:t>
                </a:r>
              </a:p>
              <a:p>
                <a:endParaRPr lang="en-GB" sz="1000" dirty="0">
                  <a:latin typeface="Times New Roman" panose="02020603050405020304" pitchFamily="18" charset="0"/>
                </a:endParaRPr>
              </a:p>
              <a:p>
                <a:r>
                  <a:rPr lang="en-GB" sz="1000" dirty="0">
                    <a:latin typeface="Times New Roman" panose="02020603050405020304" pitchFamily="18" charset="0"/>
                  </a:rPr>
                  <a:t>(Image Source:  </a:t>
                </a:r>
                <a:r>
                  <a:rPr lang="en-GB" sz="1000" dirty="0" err="1">
                    <a:latin typeface="Times New Roman" panose="02020603050405020304" pitchFamily="18" charset="0"/>
                  </a:rPr>
                  <a:t>Xicong</a:t>
                </a:r>
                <a:r>
                  <a:rPr lang="en-GB" sz="1000" dirty="0">
                    <a:latin typeface="Times New Roman" panose="02020603050405020304" pitchFamily="18" charset="0"/>
                  </a:rPr>
                  <a:t> Zou </a:t>
                </a:r>
                <a:r>
                  <a:rPr lang="en-GB" sz="1000" dirty="0">
                    <a:solidFill>
                      <a:srgbClr val="474747"/>
                    </a:solidFill>
                    <a:latin typeface="Google Sans"/>
                  </a:rPr>
                  <a:t>et.al)</a:t>
                </a:r>
                <a:endParaRPr lang="en-GB" sz="1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CE5021-B0F8-C9B0-EDB7-0D099B8F7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20" y="5282970"/>
                <a:ext cx="3872573" cy="722827"/>
              </a:xfrm>
              <a:prstGeom prst="rect">
                <a:avLst/>
              </a:prstGeom>
              <a:blipFill>
                <a:blip r:embed="rId3"/>
                <a:stretch>
                  <a:fillRect b="-42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D4606336-7121-1AE0-BF0E-394761FAE1A2}"/>
              </a:ext>
            </a:extLst>
          </p:cNvPr>
          <p:cNvSpPr/>
          <p:nvPr/>
        </p:nvSpPr>
        <p:spPr>
          <a:xfrm>
            <a:off x="9773728" y="3725161"/>
            <a:ext cx="1310528" cy="603847"/>
          </a:xfrm>
          <a:prstGeom prst="wedgeEllipse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Isolator Region</a:t>
            </a:r>
            <a:endParaRPr lang="en-GB" sz="900" dirty="0"/>
          </a:p>
        </p:txBody>
      </p:sp>
      <p:pic>
        <p:nvPicPr>
          <p:cNvPr id="17" name="Picture 16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0B87E1F1-C769-C8F1-5245-9D9DF99F5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20" name="Picture 6" descr="Home - Humanoids and Human Centered Mechatronics - IIT">
            <a:extLst>
              <a:ext uri="{FF2B5EF4-FFF2-40B4-BE49-F238E27FC236}">
                <a16:creationId xmlns:a16="http://schemas.microsoft.com/office/drawing/2014/main" id="{5B2EE1D6-8EEE-594F-B94A-50E34E22E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553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48E6E-3497-122D-502A-A8E62878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49209B-1ADA-F1AA-8136-4744BF5C97B3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CD1E06-E5C3-EEDE-44E5-D9BE1E54299A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Free – Fixed Condition Experiment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B15E1DDF-355B-94A6-B5F0-9D1885ECB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68" y="1700783"/>
            <a:ext cx="9037400" cy="4495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B17A8-91AE-0E50-DBFE-AC34A6A54C58}"/>
              </a:ext>
            </a:extLst>
          </p:cNvPr>
          <p:cNvSpPr txBox="1"/>
          <p:nvPr/>
        </p:nvSpPr>
        <p:spPr>
          <a:xfrm>
            <a:off x="3858768" y="6464808"/>
            <a:ext cx="466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Desired isolator frequency range </a:t>
            </a:r>
            <a:r>
              <a:rPr lang="en-IN" dirty="0" err="1"/>
              <a:t>f</a:t>
            </a:r>
            <a:r>
              <a:rPr lang="en-IN" baseline="-25000" dirty="0" err="1"/>
              <a:t>iso</a:t>
            </a:r>
            <a:r>
              <a:rPr lang="en-IN" dirty="0"/>
              <a:t> &lt; 106 Hz</a:t>
            </a:r>
            <a:endParaRPr lang="en-GB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60B9D3B-0030-1F0A-32A7-B6F906416D1F}"/>
              </a:ext>
            </a:extLst>
          </p:cNvPr>
          <p:cNvSpPr/>
          <p:nvPr/>
        </p:nvSpPr>
        <p:spPr>
          <a:xfrm>
            <a:off x="9851018" y="1126774"/>
            <a:ext cx="1835014" cy="675610"/>
          </a:xfrm>
          <a:prstGeom prst="wedgeRoundRectCallou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0 orientation config</a:t>
            </a:r>
            <a:endParaRPr lang="en-GB" dirty="0"/>
          </a:p>
        </p:txBody>
      </p:sp>
      <p:pic>
        <p:nvPicPr>
          <p:cNvPr id="10" name="Picture 9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38011551-84E2-3DC4-4BBD-5235813DD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11" name="Picture 6" descr="Home - Humanoids and Human Centered Mechatronics - IIT">
            <a:extLst>
              <a:ext uri="{FF2B5EF4-FFF2-40B4-BE49-F238E27FC236}">
                <a16:creationId xmlns:a16="http://schemas.microsoft.com/office/drawing/2014/main" id="{27A7E4B2-ACFF-913C-9FB8-CB82830B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69068-4EDF-4643-3EB0-DCDA00BA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3F5E81-614D-944F-B79E-91266F1A6073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3D5782-7474-777E-EBC4-51BD40B7CEE9}"/>
              </a:ext>
            </a:extLst>
          </p:cNvPr>
          <p:cNvSpPr txBox="1"/>
          <p:nvPr/>
        </p:nvSpPr>
        <p:spPr>
          <a:xfrm>
            <a:off x="4306825" y="272638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Initial Isolator Design Ideas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2278CD-171F-2BB4-AC03-E11C051C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67" y="1464579"/>
            <a:ext cx="3856458" cy="30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B7A0D9A-3C0D-D383-E55A-C7316CFB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38" y="1464579"/>
            <a:ext cx="4152617" cy="30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E1F5286D-8361-4E64-BE48-C6AC80518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5" name="Picture 6" descr="Home - Humanoids and Human Centered Mechatronics - IIT">
            <a:extLst>
              <a:ext uri="{FF2B5EF4-FFF2-40B4-BE49-F238E27FC236}">
                <a16:creationId xmlns:a16="http://schemas.microsoft.com/office/drawing/2014/main" id="{02D021B8-88E4-6B70-992A-504F72DCD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9111B5-B854-9F86-8E2C-60AB4CA9EFF5}"/>
              </a:ext>
            </a:extLst>
          </p:cNvPr>
          <p:cNvSpPr txBox="1"/>
          <p:nvPr/>
        </p:nvSpPr>
        <p:spPr>
          <a:xfrm>
            <a:off x="450367" y="4928616"/>
            <a:ext cx="62979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Planner Folded beam Vibration Isolation Platform Design</a:t>
            </a:r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This folded beam design effectively dampens in-plane vibrations (x, y) but not axial (z) vibrations. 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Simple to implement and beam stresses can be calculated using the Euler-Bernoulli bending equation.</a:t>
            </a:r>
          </a:p>
        </p:txBody>
      </p:sp>
    </p:spTree>
    <p:extLst>
      <p:ext uri="{BB962C8B-B14F-4D97-AF65-F5344CB8AC3E}">
        <p14:creationId xmlns:p14="http://schemas.microsoft.com/office/powerpoint/2010/main" val="276851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C3627-06ED-ED96-8EE6-6FED1435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4CAA72-637F-1ACE-9EC0-BF1229D33D0E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9DD393-66B9-E973-591B-F278DF456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4" y="1268066"/>
            <a:ext cx="3720551" cy="344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84A6C66-D7CF-E661-9F29-257F45F0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16" y="1268066"/>
            <a:ext cx="3801869" cy="315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277F3-6DF7-A92C-839B-D49F2DC82536}"/>
              </a:ext>
            </a:extLst>
          </p:cNvPr>
          <p:cNvSpPr txBox="1"/>
          <p:nvPr/>
        </p:nvSpPr>
        <p:spPr>
          <a:xfrm>
            <a:off x="4306825" y="272638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Initial Isolator Design Ideas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70989CDF-8D73-5E31-F6B1-7A6C6AFC0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7" name="Picture 6" descr="Home - Humanoids and Human Centered Mechatronics - IIT">
            <a:extLst>
              <a:ext uri="{FF2B5EF4-FFF2-40B4-BE49-F238E27FC236}">
                <a16:creationId xmlns:a16="http://schemas.microsoft.com/office/drawing/2014/main" id="{25CDD1CE-1D56-0788-4A40-5B8DF6BF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8B1B7D-D0E3-8DE0-6D16-C8F30E80704F}"/>
              </a:ext>
            </a:extLst>
          </p:cNvPr>
          <p:cNvSpPr txBox="1"/>
          <p:nvPr/>
        </p:nvSpPr>
        <p:spPr>
          <a:xfrm>
            <a:off x="356614" y="4879998"/>
            <a:ext cx="51572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Distributed Integrated Folded Beam Isolator Platform</a:t>
            </a:r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This folded beam design effectively dampens vibrations in all three axes but poorly isolates moments. 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This design is simple, easily refined, and its beam stresses can be calculated using Euler-Bernoulli bending with kinematic considerations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7D7AA016-0E7D-027E-801F-F9C3FE7DA717}"/>
              </a:ext>
            </a:extLst>
          </p:cNvPr>
          <p:cNvSpPr/>
          <p:nvPr/>
        </p:nvSpPr>
        <p:spPr>
          <a:xfrm>
            <a:off x="11451536" y="1243364"/>
            <a:ext cx="542693" cy="58863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DA4CDB-8479-1079-7C15-11777FCF9994}"/>
              </a:ext>
            </a:extLst>
          </p:cNvPr>
          <p:cNvSpPr txBox="1"/>
          <p:nvPr/>
        </p:nvSpPr>
        <p:spPr>
          <a:xfrm>
            <a:off x="6699936" y="4466549"/>
            <a:ext cx="53410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ea typeface="Aptos" panose="020B0004020202020204" pitchFamily="34" charset="0"/>
              </a:rPr>
              <a:t>A Novel 3–3 Stewart–Gough </a:t>
            </a:r>
            <a:r>
              <a:rPr lang="en-GB" sz="1400" dirty="0">
                <a:ea typeface="Aptos" panose="020B0004020202020204" pitchFamily="34" charset="0"/>
              </a:rPr>
              <a:t>isolator platform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This folded beam design effectively dampens vibrations in all six degrees of freedom.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It's a novel approach combining a rigid Stewart Gough platform with a folded beam structure.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Stress in each beam, under various loads, can be calculated using kinematic analysis and the Euler-Bernoulli bending equation.</a:t>
            </a:r>
          </a:p>
        </p:txBody>
      </p:sp>
    </p:spTree>
    <p:extLst>
      <p:ext uri="{BB962C8B-B14F-4D97-AF65-F5344CB8AC3E}">
        <p14:creationId xmlns:p14="http://schemas.microsoft.com/office/powerpoint/2010/main" val="8505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A63F-1505-E79D-CA57-C1DB3F88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E3211B-2855-8595-9765-143F125E1029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485C79-1B30-0F8E-8BF5-E0827E4C211F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Initial Isolator Modal Analysis Results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33409-4731-611D-C0E2-9E2BA0FB9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10268"/>
            <a:ext cx="10910521" cy="4555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860E9-4073-F556-92EE-F277D9D2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696" y="1095785"/>
            <a:ext cx="1432907" cy="1114483"/>
          </a:xfrm>
          <a:prstGeom prst="rect">
            <a:avLst/>
          </a:prstGeom>
        </p:spPr>
      </p:pic>
      <p:pic>
        <p:nvPicPr>
          <p:cNvPr id="10" name="Picture 9" descr="A blue logo with a hand and brain&#10;&#10;AI-generated content may be incorrect.">
            <a:extLst>
              <a:ext uri="{FF2B5EF4-FFF2-40B4-BE49-F238E27FC236}">
                <a16:creationId xmlns:a16="http://schemas.microsoft.com/office/drawing/2014/main" id="{C51F6972-1056-06B4-5AC0-868516BB0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05" y="-70634"/>
            <a:ext cx="1782200" cy="1096471"/>
          </a:xfrm>
          <a:prstGeom prst="rect">
            <a:avLst/>
          </a:prstGeom>
        </p:spPr>
      </p:pic>
      <p:pic>
        <p:nvPicPr>
          <p:cNvPr id="11" name="Picture 6" descr="Home - Humanoids and Human Centered Mechatronics - IIT">
            <a:extLst>
              <a:ext uri="{FF2B5EF4-FFF2-40B4-BE49-F238E27FC236}">
                <a16:creationId xmlns:a16="http://schemas.microsoft.com/office/drawing/2014/main" id="{7D9E8946-E483-5116-4FC2-033CFF0F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" y="240322"/>
            <a:ext cx="2388252" cy="5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71767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1100</TotalTime>
  <Words>1080</Words>
  <Application>Microsoft Office PowerPoint</Application>
  <PresentationFormat>Widescreen</PresentationFormat>
  <Paragraphs>121</Paragraphs>
  <Slides>22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Aharoni</vt:lpstr>
      <vt:lpstr>Aptos</vt:lpstr>
      <vt:lpstr>Arial</vt:lpstr>
      <vt:lpstr>Cambria Math</vt:lpstr>
      <vt:lpstr>Gill Sans MT</vt:lpstr>
      <vt:lpstr>Google Sans</vt:lpstr>
      <vt:lpstr>Times New Roman</vt:lpstr>
      <vt:lpstr>Wingdings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Istituto Italiano di Tecnologia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Sriram Duddu</dc:creator>
  <cp:lastModifiedBy>Sai Sriram Duddu</cp:lastModifiedBy>
  <cp:revision>6</cp:revision>
  <dcterms:created xsi:type="dcterms:W3CDTF">2024-11-21T11:51:01Z</dcterms:created>
  <dcterms:modified xsi:type="dcterms:W3CDTF">2025-04-01T23:17:30Z</dcterms:modified>
</cp:coreProperties>
</file>